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56" r:id="rId3"/>
    <p:sldId id="257" r:id="rId4"/>
    <p:sldId id="258" r:id="rId5"/>
    <p:sldId id="263" r:id="rId6"/>
    <p:sldId id="259" r:id="rId7"/>
    <p:sldId id="260" r:id="rId8"/>
    <p:sldId id="261" r:id="rId9"/>
    <p:sldId id="266" r:id="rId10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24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64AB4-90C4-4537-8A05-454B6E7A8679}" type="datetimeFigureOut">
              <a:rPr lang="hu-HU" smtClean="0"/>
              <a:pPr/>
              <a:t>2011.06.01.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B0417-D561-4327-ADAD-706FE0BD8EF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8556B-9647-48C4-BC3C-5125125950D6}" type="datetimeFigureOut">
              <a:rPr lang="hu-HU"/>
              <a:pPr>
                <a:defRPr/>
              </a:pPr>
              <a:t>2011.06.01.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0D682-42A4-4FBA-925A-68B27F1414C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61D2B-0828-49EC-B846-6F5CBB556ABD}" type="datetimeFigureOut">
              <a:rPr lang="hu-HU"/>
              <a:pPr>
                <a:defRPr/>
              </a:pPr>
              <a:t>2011.06.01.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67FF0-9A24-4B7D-A349-16DA4AA4E72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FC5BC-BA3F-490D-8800-AB8D4B5189DC}" type="datetimeFigureOut">
              <a:rPr lang="hu-HU"/>
              <a:pPr>
                <a:defRPr/>
              </a:pPr>
              <a:t>2011.06.01.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15F8A-632B-408F-9211-A4ADF56CEDE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ED47A-D409-48B8-A7BB-D1E40568F63C}" type="datetimeFigureOut">
              <a:rPr lang="hu-HU"/>
              <a:pPr>
                <a:defRPr/>
              </a:pPr>
              <a:t>2011.06.01.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88B22-DC8D-4E0A-90A0-2E6EA8068FF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83520-9F31-46AD-ABE5-66742E54A79D}" type="datetimeFigureOut">
              <a:rPr lang="hu-HU"/>
              <a:pPr>
                <a:defRPr/>
              </a:pPr>
              <a:t>2011.06.01.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62366-D5D7-4405-9B57-3ED8D21DD79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0C8F7-62A3-492C-A1BB-D69F97806974}" type="datetimeFigureOut">
              <a:rPr lang="hu-HU"/>
              <a:pPr>
                <a:defRPr/>
              </a:pPr>
              <a:t>2011.06.01.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C0B13-C3A5-4A7F-9BAA-63D1157D969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7099B-3697-49DB-8BE2-348C9E03AEAC}" type="datetimeFigureOut">
              <a:rPr lang="hu-HU"/>
              <a:pPr>
                <a:defRPr/>
              </a:pPr>
              <a:t>2011.06.01.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9CCCC-5CC0-4B7E-BD72-CD15ACA4E79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34A40-6635-495D-B822-5970A5D97568}" type="datetimeFigureOut">
              <a:rPr lang="hu-HU"/>
              <a:pPr>
                <a:defRPr/>
              </a:pPr>
              <a:t>2011.06.01.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2E829-E18D-4756-B4E6-E6333B4F440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79699-3C01-4F5A-86A5-D0451E674ACD}" type="datetimeFigureOut">
              <a:rPr lang="hu-HU"/>
              <a:pPr>
                <a:defRPr/>
              </a:pPr>
              <a:t>2011.06.01.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4E443-4373-4B9F-A444-D924738DFF7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9AD06-D0BD-4137-AF0A-DA267559CE85}" type="datetimeFigureOut">
              <a:rPr lang="hu-HU"/>
              <a:pPr>
                <a:defRPr/>
              </a:pPr>
              <a:t>2011.06.01.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8CEEB-83DB-4D4B-B4D5-04D90458455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1E514-EC61-4CE5-8222-9F34FEEB7015}" type="datetimeFigureOut">
              <a:rPr lang="hu-HU"/>
              <a:pPr>
                <a:defRPr/>
              </a:pPr>
              <a:t>2011.06.01.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809A8-F854-478C-893A-B0863543B85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32E3AC-F1E5-496C-A620-6AFE96B99B4E}" type="datetimeFigureOut">
              <a:rPr lang="hu-HU"/>
              <a:pPr>
                <a:defRPr/>
              </a:pPr>
              <a:t>2011.06.01.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F56AB9-CA80-4A75-A581-B34B685F07A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Documents and Settings\nemethsz\Asztal\531.jpg"/>
          <p:cNvPicPr>
            <a:picLocks noChangeAspect="1" noChangeArrowheads="1"/>
          </p:cNvPicPr>
          <p:nvPr/>
        </p:nvPicPr>
        <p:blipFill>
          <a:blip r:embed="rId2" cstate="print">
            <a:lum contrast="-80000"/>
          </a:blip>
          <a:srcRect/>
          <a:stretch>
            <a:fillRect/>
          </a:stretch>
        </p:blipFill>
        <p:spPr bwMode="auto">
          <a:xfrm>
            <a:off x="-61369" y="0"/>
            <a:ext cx="9205369" cy="6858000"/>
          </a:xfrm>
          <a:prstGeom prst="rect">
            <a:avLst/>
          </a:prstGeom>
          <a:scene3d>
            <a:camera prst="orthographicFront"/>
            <a:lightRig rig="threePt" dir="t"/>
          </a:scene3d>
          <a:sp3d/>
        </p:spPr>
      </p:pic>
      <p:sp>
        <p:nvSpPr>
          <p:cNvPr id="2051" name="Szövegdoboz 3"/>
          <p:cNvSpPr txBox="1">
            <a:spLocks noChangeArrowheads="1"/>
          </p:cNvSpPr>
          <p:nvPr/>
        </p:nvSpPr>
        <p:spPr bwMode="auto">
          <a:xfrm>
            <a:off x="539750" y="1125538"/>
            <a:ext cx="8369300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5400" b="1">
                <a:solidFill>
                  <a:srgbClr val="002060"/>
                </a:solidFill>
                <a:latin typeface="Calibri" pitchFamily="34" charset="0"/>
              </a:rPr>
              <a:t>„Hajrá Csepel! Hajrá Csepel!</a:t>
            </a:r>
          </a:p>
          <a:p>
            <a:endParaRPr lang="hu-HU" sz="5400" b="1">
              <a:latin typeface="Calibri" pitchFamily="34" charset="0"/>
            </a:endParaRPr>
          </a:p>
          <a:p>
            <a:r>
              <a:rPr lang="hu-HU" sz="5400" b="1">
                <a:solidFill>
                  <a:srgbClr val="C00000"/>
                </a:solidFill>
                <a:latin typeface="Calibri" pitchFamily="34" charset="0"/>
              </a:rPr>
              <a:t>Egy a cél: ma itt győzni kell!”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nemethsz\Asztal\531.jpg"/>
          <p:cNvPicPr>
            <a:picLocks noChangeAspect="1" noChangeArrowheads="1"/>
          </p:cNvPicPr>
          <p:nvPr/>
        </p:nvPicPr>
        <p:blipFill>
          <a:blip r:embed="rId2" cstate="print">
            <a:lum contrast="-80000"/>
          </a:blip>
          <a:srcRect/>
          <a:stretch>
            <a:fillRect/>
          </a:stretch>
        </p:blipFill>
        <p:spPr bwMode="auto">
          <a:xfrm>
            <a:off x="-61369" y="0"/>
            <a:ext cx="9205369" cy="6858000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powder"/>
        </p:spPr>
      </p:pic>
      <p:sp>
        <p:nvSpPr>
          <p:cNvPr id="3075" name="Szövegdoboz 3"/>
          <p:cNvSpPr txBox="1">
            <a:spLocks noChangeArrowheads="1"/>
          </p:cNvSpPr>
          <p:nvPr/>
        </p:nvSpPr>
        <p:spPr bwMode="auto">
          <a:xfrm>
            <a:off x="0" y="271463"/>
            <a:ext cx="9144000" cy="621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>
                <a:latin typeface="Bookman Old Style" pitchFamily="18" charset="0"/>
              </a:rPr>
              <a:t>2005. március 30. – 2006. november 29.</a:t>
            </a:r>
          </a:p>
          <a:p>
            <a:pPr algn="ctr"/>
            <a:r>
              <a:rPr lang="hu-HU">
                <a:latin typeface="Bookman Old Style" pitchFamily="18" charset="0"/>
              </a:rPr>
              <a:t> </a:t>
            </a:r>
          </a:p>
          <a:p>
            <a:pPr algn="ctr"/>
            <a:r>
              <a:rPr lang="hu-HU" sz="3200" b="1">
                <a:solidFill>
                  <a:srgbClr val="FF0000"/>
                </a:solidFill>
                <a:latin typeface="Bookman Old Style" pitchFamily="18" charset="0"/>
              </a:rPr>
              <a:t>„A törvényesített mutyi”</a:t>
            </a:r>
            <a:endParaRPr lang="hu-HU" sz="320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hu-HU">
                <a:latin typeface="Bookman Old Style" pitchFamily="18" charset="0"/>
              </a:rPr>
              <a:t> </a:t>
            </a:r>
          </a:p>
          <a:p>
            <a:pPr algn="ctr"/>
            <a:r>
              <a:rPr lang="hu-HU" sz="2000" b="1">
                <a:latin typeface="Bookman Old Style" pitchFamily="18" charset="0"/>
              </a:rPr>
              <a:t>Podolák György</a:t>
            </a:r>
            <a:r>
              <a:rPr lang="hu-HU" sz="2000">
                <a:latin typeface="Bookman Old Style" pitchFamily="18" charset="0"/>
              </a:rPr>
              <a:t> </a:t>
            </a:r>
            <a:r>
              <a:rPr lang="hu-HU">
                <a:latin typeface="Bookman Old Style" pitchFamily="18" charset="0"/>
              </a:rPr>
              <a:t>akkori MSZP-s országgyűlési képviselő, mint a Csepel SC </a:t>
            </a:r>
          </a:p>
          <a:p>
            <a:pPr algn="ctr"/>
            <a:r>
              <a:rPr lang="hu-HU">
                <a:latin typeface="Bookman Old Style" pitchFamily="18" charset="0"/>
              </a:rPr>
              <a:t>Alapítvány kuratóriumi elnöke, az alapítók jogutódainak hathatós </a:t>
            </a:r>
          </a:p>
          <a:p>
            <a:pPr algn="ctr"/>
            <a:r>
              <a:rPr lang="hu-HU">
                <a:latin typeface="Bookman Old Style" pitchFamily="18" charset="0"/>
              </a:rPr>
              <a:t> támogatásával</a:t>
            </a:r>
          </a:p>
          <a:p>
            <a:pPr algn="ctr"/>
            <a:r>
              <a:rPr lang="hu-HU">
                <a:latin typeface="Bookman Old Style" pitchFamily="18" charset="0"/>
              </a:rPr>
              <a:t>átjátssza az alapítói jogokat</a:t>
            </a:r>
          </a:p>
          <a:p>
            <a:pPr algn="ctr"/>
            <a:r>
              <a:rPr lang="hu-HU">
                <a:latin typeface="Bookman Old Style" pitchFamily="18" charset="0"/>
              </a:rPr>
              <a:t>az off shore hátterű, az INDOTEK csoporthoz tartózó,</a:t>
            </a:r>
          </a:p>
          <a:p>
            <a:pPr algn="ctr"/>
            <a:r>
              <a:rPr lang="hu-HU">
                <a:latin typeface="Bookman Old Style" pitchFamily="18" charset="0"/>
              </a:rPr>
              <a:t>Cs.sziget Invest Befektető és Termelő Kft.-nek, amelynek</a:t>
            </a:r>
          </a:p>
          <a:p>
            <a:pPr algn="ctr"/>
            <a:r>
              <a:rPr lang="hu-HU">
                <a:latin typeface="Bookman Old Style" pitchFamily="18" charset="0"/>
              </a:rPr>
              <a:t>kulcsfigurája, </a:t>
            </a:r>
            <a:r>
              <a:rPr lang="hu-HU" sz="2000" b="1">
                <a:latin typeface="Bookman Old Style" pitchFamily="18" charset="0"/>
              </a:rPr>
              <a:t>Jellinek Dániel</a:t>
            </a:r>
            <a:r>
              <a:rPr lang="hu-HU" sz="2000">
                <a:latin typeface="Bookman Old Style" pitchFamily="18" charset="0"/>
              </a:rPr>
              <a:t>.</a:t>
            </a:r>
          </a:p>
          <a:p>
            <a:pPr algn="ctr"/>
            <a:r>
              <a:rPr lang="hu-HU">
                <a:latin typeface="Bookman Old Style" pitchFamily="18" charset="0"/>
              </a:rPr>
              <a:t> </a:t>
            </a:r>
          </a:p>
          <a:p>
            <a:pPr algn="ctr"/>
            <a:r>
              <a:rPr lang="hu-HU">
                <a:latin typeface="Bookman Old Style" pitchFamily="18" charset="0"/>
              </a:rPr>
              <a:t>Jellinek 2005. november 10-én így nyilatkozik a cégbíróságnak:</a:t>
            </a:r>
          </a:p>
          <a:p>
            <a:pPr algn="ctr"/>
            <a:r>
              <a:rPr lang="hu-HU">
                <a:latin typeface="Bookman Old Style" pitchFamily="18" charset="0"/>
              </a:rPr>
              <a:t> </a:t>
            </a:r>
          </a:p>
          <a:p>
            <a:pPr algn="ctr"/>
            <a:r>
              <a:rPr lang="hu-HU" i="1">
                <a:latin typeface="Bookman Old Style" pitchFamily="18" charset="0"/>
              </a:rPr>
              <a:t>„…az alapítói jogok gyakorlására kijelölt Cs.sziget Invest Befektető és Termelő Kft. és közöttem </a:t>
            </a:r>
            <a:r>
              <a:rPr lang="hu-HU" sz="2000" i="1" u="sng">
                <a:latin typeface="Bookman Old Style" pitchFamily="18" charset="0"/>
              </a:rPr>
              <a:t>függőségi, illetve érdekeltségi viszony áll fenn</a:t>
            </a:r>
            <a:r>
              <a:rPr lang="hu-HU" i="1">
                <a:latin typeface="Bookman Old Style" pitchFamily="18" charset="0"/>
              </a:rPr>
              <a:t>.”</a:t>
            </a:r>
            <a:endParaRPr lang="hu-HU">
              <a:latin typeface="Bookman Old Style" pitchFamily="18" charset="0"/>
            </a:endParaRPr>
          </a:p>
          <a:p>
            <a:pPr algn="ctr"/>
            <a:r>
              <a:rPr lang="hu-HU">
                <a:latin typeface="Bookman Old Style" pitchFamily="18" charset="0"/>
              </a:rPr>
              <a:t> </a:t>
            </a:r>
          </a:p>
          <a:p>
            <a:pPr algn="ctr"/>
            <a:r>
              <a:rPr lang="hu-HU">
                <a:latin typeface="Bookman Old Style" pitchFamily="18" charset="0"/>
              </a:rPr>
              <a:t>Ekkor ő a kft. tulajdonosainak, az </a:t>
            </a:r>
            <a:r>
              <a:rPr lang="hu-HU" b="1">
                <a:latin typeface="Bookman Old Style" pitchFamily="18" charset="0"/>
              </a:rPr>
              <a:t>INDOTEK Befektetési Rt.-nek </a:t>
            </a:r>
            <a:r>
              <a:rPr lang="hu-HU">
                <a:latin typeface="Bookman Old Style" pitchFamily="18" charset="0"/>
              </a:rPr>
              <a:t>a</a:t>
            </a:r>
          </a:p>
          <a:p>
            <a:pPr algn="ctr"/>
            <a:r>
              <a:rPr lang="hu-HU">
                <a:latin typeface="Bookman Old Style" pitchFamily="18" charset="0"/>
              </a:rPr>
              <a:t> vezérigazgatója, illetve a </a:t>
            </a:r>
            <a:r>
              <a:rPr lang="hu-HU" b="1">
                <a:latin typeface="Bookman Old Style" pitchFamily="18" charset="0"/>
              </a:rPr>
              <a:t>BRITEX International LLC-nek </a:t>
            </a:r>
            <a:r>
              <a:rPr lang="hu-HU">
                <a:latin typeface="Bookman Old Style" pitchFamily="18" charset="0"/>
              </a:rPr>
              <a:t>(Midvale, Utah, USA)</a:t>
            </a:r>
          </a:p>
          <a:p>
            <a:pPr algn="ctr"/>
            <a:r>
              <a:rPr lang="hu-HU">
                <a:latin typeface="Bookman Old Style" pitchFamily="18" charset="0"/>
              </a:rPr>
              <a:t> a magyarországi kézbesítési megbízottja.</a:t>
            </a:r>
          </a:p>
          <a:p>
            <a:pPr algn="ctr"/>
            <a:endParaRPr lang="hu-H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nemethsz\Asztal\531.jpg"/>
          <p:cNvPicPr>
            <a:picLocks noChangeAspect="1" noChangeArrowheads="1"/>
          </p:cNvPicPr>
          <p:nvPr/>
        </p:nvPicPr>
        <p:blipFill>
          <a:blip r:embed="rId2" cstate="print">
            <a:lum contrast="-80000"/>
          </a:blip>
          <a:srcRect/>
          <a:stretch>
            <a:fillRect/>
          </a:stretch>
        </p:blipFill>
        <p:spPr bwMode="auto">
          <a:xfrm>
            <a:off x="-61369" y="0"/>
            <a:ext cx="9205369" cy="6858000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powder"/>
        </p:spPr>
      </p:pic>
      <p:sp>
        <p:nvSpPr>
          <p:cNvPr id="4099" name="Szövegdoboz 1"/>
          <p:cNvSpPr txBox="1">
            <a:spLocks noChangeArrowheads="1"/>
          </p:cNvSpPr>
          <p:nvPr/>
        </p:nvSpPr>
        <p:spPr bwMode="auto">
          <a:xfrm>
            <a:off x="185738" y="260350"/>
            <a:ext cx="8683625" cy="557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>
                <a:latin typeface="Bookman Old Style" pitchFamily="18" charset="0"/>
              </a:rPr>
              <a:t>2008. február 4.</a:t>
            </a:r>
          </a:p>
          <a:p>
            <a:r>
              <a:rPr lang="hu-HU" b="1">
                <a:latin typeface="Bookman Old Style" pitchFamily="18" charset="0"/>
              </a:rPr>
              <a:t> </a:t>
            </a:r>
            <a:endParaRPr lang="hu-HU">
              <a:latin typeface="Bookman Old Style" pitchFamily="18" charset="0"/>
            </a:endParaRPr>
          </a:p>
          <a:p>
            <a:endParaRPr lang="hu-HU">
              <a:latin typeface="Bookman Old Style" pitchFamily="18" charset="0"/>
            </a:endParaRPr>
          </a:p>
          <a:p>
            <a:endParaRPr lang="hu-HU">
              <a:latin typeface="Bookman Old Style" pitchFamily="18" charset="0"/>
            </a:endParaRPr>
          </a:p>
          <a:p>
            <a:r>
              <a:rPr lang="hu-HU" sz="2800" b="1">
                <a:solidFill>
                  <a:srgbClr val="FF0000"/>
                </a:solidFill>
                <a:latin typeface="Bookman Old Style" pitchFamily="18" charset="0"/>
              </a:rPr>
              <a:t>Az „INDOTEK-polip”</a:t>
            </a:r>
          </a:p>
          <a:p>
            <a:r>
              <a:rPr lang="hu-HU" sz="2800" b="1">
                <a:solidFill>
                  <a:srgbClr val="FF0000"/>
                </a:solidFill>
                <a:latin typeface="Bookman Old Style" pitchFamily="18" charset="0"/>
              </a:rPr>
              <a:t> 8 millió Eurós titkos kölcsönszerződése</a:t>
            </a:r>
            <a:endParaRPr lang="hu-HU" sz="2800">
              <a:solidFill>
                <a:srgbClr val="FF0000"/>
              </a:solidFill>
              <a:latin typeface="Bookman Old Style" pitchFamily="18" charset="0"/>
            </a:endParaRPr>
          </a:p>
          <a:p>
            <a:r>
              <a:rPr lang="hu-HU" sz="2000" b="1">
                <a:latin typeface="Bookman Old Style" pitchFamily="18" charset="0"/>
              </a:rPr>
              <a:t> </a:t>
            </a:r>
          </a:p>
          <a:p>
            <a:endParaRPr lang="hu-HU">
              <a:latin typeface="Bookman Old Style" pitchFamily="18" charset="0"/>
            </a:endParaRPr>
          </a:p>
          <a:p>
            <a:r>
              <a:rPr lang="hu-HU" sz="2000" b="1">
                <a:latin typeface="Bookman Old Style" pitchFamily="18" charset="0"/>
              </a:rPr>
              <a:t>HRSZ 201861/2</a:t>
            </a:r>
            <a:r>
              <a:rPr lang="hu-HU" sz="2000">
                <a:latin typeface="Bookman Old Style" pitchFamily="18" charset="0"/>
              </a:rPr>
              <a:t> </a:t>
            </a:r>
            <a:r>
              <a:rPr lang="hu-HU">
                <a:latin typeface="Bookman Old Style" pitchFamily="18" charset="0"/>
              </a:rPr>
              <a:t>Béke téri stadion és központi sporttelep</a:t>
            </a:r>
          </a:p>
          <a:p>
            <a:r>
              <a:rPr lang="hu-HU">
                <a:latin typeface="Bookman Old Style" pitchFamily="18" charset="0"/>
              </a:rPr>
              <a:t> </a:t>
            </a:r>
          </a:p>
          <a:p>
            <a:r>
              <a:rPr lang="hu-HU" sz="2000" b="1">
                <a:latin typeface="Bookman Old Style" pitchFamily="18" charset="0"/>
              </a:rPr>
              <a:t>HRSZ 205805</a:t>
            </a:r>
            <a:r>
              <a:rPr lang="hu-HU" sz="2000">
                <a:latin typeface="Bookman Old Style" pitchFamily="18" charset="0"/>
              </a:rPr>
              <a:t> </a:t>
            </a:r>
            <a:r>
              <a:rPr lang="hu-HU">
                <a:latin typeface="Bookman Old Style" pitchFamily="18" charset="0"/>
              </a:rPr>
              <a:t>Hollandi úti (Kis-Duna part) kajak-kenu telep</a:t>
            </a:r>
          </a:p>
          <a:p>
            <a:r>
              <a:rPr lang="hu-HU">
                <a:latin typeface="Bookman Old Style" pitchFamily="18" charset="0"/>
              </a:rPr>
              <a:t> </a:t>
            </a:r>
          </a:p>
          <a:p>
            <a:r>
              <a:rPr lang="hu-HU" sz="3200" b="1">
                <a:latin typeface="Bookman Old Style" pitchFamily="18" charset="0"/>
              </a:rPr>
              <a:t>8 millió Euró és járulékai erejéig</a:t>
            </a:r>
            <a:endParaRPr lang="hu-HU" sz="3200">
              <a:latin typeface="Bookman Old Style" pitchFamily="18" charset="0"/>
            </a:endParaRPr>
          </a:p>
          <a:p>
            <a:r>
              <a:rPr lang="hu-HU">
                <a:latin typeface="Bookman Old Style" pitchFamily="18" charset="0"/>
              </a:rPr>
              <a:t> </a:t>
            </a:r>
          </a:p>
          <a:p>
            <a:r>
              <a:rPr lang="hu-HU">
                <a:latin typeface="Bookman Old Style" pitchFamily="18" charset="0"/>
              </a:rPr>
              <a:t>megterhelve </a:t>
            </a:r>
            <a:r>
              <a:rPr lang="hu-HU" sz="2800" b="1">
                <a:latin typeface="Bookman Old Style" pitchFamily="18" charset="0"/>
              </a:rPr>
              <a:t>jelzálog és vételi joggal</a:t>
            </a:r>
            <a:r>
              <a:rPr lang="hu-HU" sz="2800">
                <a:latin typeface="Bookman Old Style" pitchFamily="18" charset="0"/>
              </a:rPr>
              <a:t> </a:t>
            </a:r>
            <a:r>
              <a:rPr lang="hu-HU">
                <a:latin typeface="Bookman Old Style" pitchFamily="18" charset="0"/>
              </a:rPr>
              <a:t>a CIB Bank Zrt. javára</a:t>
            </a:r>
          </a:p>
          <a:p>
            <a:r>
              <a:rPr lang="hu-HU">
                <a:latin typeface="Bookman Old Style" pitchFamily="18" charset="0"/>
              </a:rPr>
              <a:t> </a:t>
            </a:r>
          </a:p>
          <a:p>
            <a:endParaRPr lang="hu-HU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nemethsz\Asztal\531.jpg"/>
          <p:cNvPicPr>
            <a:picLocks noChangeAspect="1" noChangeArrowheads="1"/>
          </p:cNvPicPr>
          <p:nvPr/>
        </p:nvPicPr>
        <p:blipFill>
          <a:blip r:embed="rId2" cstate="print">
            <a:lum contrast="-80000"/>
          </a:blip>
          <a:srcRect/>
          <a:stretch>
            <a:fillRect/>
          </a:stretch>
        </p:blipFill>
        <p:spPr bwMode="auto">
          <a:xfrm>
            <a:off x="-61369" y="0"/>
            <a:ext cx="9205369" cy="6858000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powder"/>
        </p:spPr>
      </p:pic>
      <p:sp>
        <p:nvSpPr>
          <p:cNvPr id="5123" name="Szövegdoboz 1"/>
          <p:cNvSpPr txBox="1">
            <a:spLocks noChangeArrowheads="1"/>
          </p:cNvSpPr>
          <p:nvPr/>
        </p:nvSpPr>
        <p:spPr bwMode="auto">
          <a:xfrm>
            <a:off x="171450" y="476250"/>
            <a:ext cx="8770938" cy="667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800" b="1">
                <a:solidFill>
                  <a:srgbClr val="FF0000"/>
                </a:solidFill>
                <a:latin typeface="Bookman Old Style" pitchFamily="18" charset="0"/>
              </a:rPr>
              <a:t>Az „INDOTEK-polip”</a:t>
            </a:r>
          </a:p>
          <a:p>
            <a:r>
              <a:rPr lang="hu-HU" sz="2800" b="1">
                <a:solidFill>
                  <a:srgbClr val="FF0000"/>
                </a:solidFill>
                <a:latin typeface="Bookman Old Style" pitchFamily="18" charset="0"/>
              </a:rPr>
              <a:t> 8 millió Eurós titkos kölcsönszerződése</a:t>
            </a:r>
            <a:endParaRPr lang="hu-HU" sz="2800">
              <a:solidFill>
                <a:srgbClr val="FF0000"/>
              </a:solidFill>
              <a:latin typeface="Bookman Old Style" pitchFamily="18" charset="0"/>
            </a:endParaRPr>
          </a:p>
          <a:p>
            <a:r>
              <a:rPr lang="hu-HU">
                <a:latin typeface="Bookman Old Style" pitchFamily="18" charset="0"/>
              </a:rPr>
              <a:t> </a:t>
            </a:r>
          </a:p>
          <a:p>
            <a:endParaRPr lang="hu-HU">
              <a:latin typeface="Bookman Old Style" pitchFamily="18" charset="0"/>
            </a:endParaRPr>
          </a:p>
          <a:p>
            <a:pPr>
              <a:buFont typeface="Arial" charset="0"/>
              <a:buChar char="•"/>
            </a:pPr>
            <a:r>
              <a:rPr lang="hu-HU" sz="2000">
                <a:latin typeface="Bookman Old Style" pitchFamily="18" charset="0"/>
              </a:rPr>
              <a:t>Milyen szerződés képezte a jelzálog és vételi jog alapját?</a:t>
            </a:r>
          </a:p>
          <a:p>
            <a:pPr>
              <a:buFont typeface="Arial" charset="0"/>
              <a:buChar char="•"/>
            </a:pPr>
            <a:endParaRPr lang="hu-HU" sz="2000">
              <a:latin typeface="Bookman Old Style" pitchFamily="18" charset="0"/>
            </a:endParaRPr>
          </a:p>
          <a:p>
            <a:pPr>
              <a:buFont typeface="Arial" charset="0"/>
              <a:buChar char="•"/>
            </a:pPr>
            <a:r>
              <a:rPr lang="hu-HU" sz="2000">
                <a:latin typeface="Bookman Old Style" pitchFamily="18" charset="0"/>
              </a:rPr>
              <a:t>Kik a szerződő felek?</a:t>
            </a:r>
          </a:p>
          <a:p>
            <a:pPr>
              <a:buFont typeface="Arial" charset="0"/>
              <a:buChar char="•"/>
            </a:pPr>
            <a:endParaRPr lang="hu-HU" sz="2000">
              <a:latin typeface="Bookman Old Style" pitchFamily="18" charset="0"/>
            </a:endParaRPr>
          </a:p>
          <a:p>
            <a:pPr>
              <a:buFont typeface="Arial" charset="0"/>
              <a:buChar char="•"/>
            </a:pPr>
            <a:r>
              <a:rPr lang="hu-HU" sz="2000">
                <a:latin typeface="Bookman Old Style" pitchFamily="18" charset="0"/>
              </a:rPr>
              <a:t>Kik, mikor és milyen felhatalmazás alapján írták alá?</a:t>
            </a:r>
          </a:p>
          <a:p>
            <a:pPr>
              <a:buFont typeface="Arial" charset="0"/>
              <a:buChar char="•"/>
            </a:pPr>
            <a:endParaRPr lang="hu-HU" sz="2000">
              <a:latin typeface="Bookman Old Style" pitchFamily="18" charset="0"/>
            </a:endParaRPr>
          </a:p>
          <a:p>
            <a:pPr>
              <a:buFont typeface="Arial" charset="0"/>
              <a:buChar char="•"/>
            </a:pPr>
            <a:r>
              <a:rPr lang="hu-HU" sz="2000">
                <a:latin typeface="Bookman Old Style" pitchFamily="18" charset="0"/>
              </a:rPr>
              <a:t>Ha kölcsönszerződésről van szó, hol és mire, milyen döntés alapján </a:t>
            </a:r>
          </a:p>
          <a:p>
            <a:r>
              <a:rPr lang="hu-HU" sz="2000">
                <a:latin typeface="Bookman Old Style" pitchFamily="18" charset="0"/>
              </a:rPr>
              <a:t>használták fel a pénzt?</a:t>
            </a:r>
          </a:p>
          <a:p>
            <a:pPr>
              <a:buFont typeface="Arial" charset="0"/>
              <a:buChar char="•"/>
            </a:pPr>
            <a:endParaRPr lang="hu-HU" sz="2000">
              <a:latin typeface="Bookman Old Style" pitchFamily="18" charset="0"/>
            </a:endParaRPr>
          </a:p>
          <a:p>
            <a:pPr>
              <a:buFont typeface="Arial" charset="0"/>
              <a:buChar char="•"/>
            </a:pPr>
            <a:r>
              <a:rPr lang="hu-HU" sz="2000">
                <a:latin typeface="Bookman Old Style" pitchFamily="18" charset="0"/>
              </a:rPr>
              <a:t>Az alapítványhoz folyt-e be a pénz, vagy csak fedezetül szolgáltak az</a:t>
            </a:r>
          </a:p>
          <a:p>
            <a:r>
              <a:rPr lang="hu-HU" sz="2000">
                <a:latin typeface="Bookman Old Style" pitchFamily="18" charset="0"/>
              </a:rPr>
              <a:t>alapítványi ingatlanok?</a:t>
            </a:r>
          </a:p>
          <a:p>
            <a:r>
              <a:rPr lang="hu-HU" sz="2000">
                <a:latin typeface="Bookman Old Style" pitchFamily="18" charset="0"/>
              </a:rPr>
              <a:t> </a:t>
            </a:r>
          </a:p>
          <a:p>
            <a:pPr>
              <a:buFont typeface="Arial" charset="0"/>
              <a:buChar char="•"/>
            </a:pPr>
            <a:r>
              <a:rPr lang="hu-HU" sz="2000">
                <a:latin typeface="Bookman Old Style" pitchFamily="18" charset="0"/>
              </a:rPr>
              <a:t>Törvényes és alapszabályszerű-e a szerződés és a pénzfelhasználás?</a:t>
            </a:r>
          </a:p>
          <a:p>
            <a:pPr>
              <a:buFont typeface="Arial" charset="0"/>
              <a:buChar char="•"/>
            </a:pPr>
            <a:endParaRPr lang="hu-HU" sz="2000">
              <a:latin typeface="Bookman Old Style" pitchFamily="18" charset="0"/>
            </a:endParaRPr>
          </a:p>
          <a:p>
            <a:pPr>
              <a:buFont typeface="Arial" charset="0"/>
              <a:buChar char="•"/>
            </a:pPr>
            <a:r>
              <a:rPr lang="hu-HU" sz="2000">
                <a:latin typeface="Bookman Old Style" pitchFamily="18" charset="0"/>
              </a:rPr>
              <a:t>Miért titkosították a szerződést?</a:t>
            </a:r>
          </a:p>
          <a:p>
            <a:r>
              <a:rPr lang="hu-HU">
                <a:latin typeface="Bookman Old Style" pitchFamily="18" charset="0"/>
              </a:rPr>
              <a:t> </a:t>
            </a:r>
          </a:p>
          <a:p>
            <a:endParaRPr lang="hu-H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nemethsz\Asztal\531.jpg"/>
          <p:cNvPicPr>
            <a:picLocks noChangeAspect="1" noChangeArrowheads="1"/>
          </p:cNvPicPr>
          <p:nvPr/>
        </p:nvPicPr>
        <p:blipFill>
          <a:blip r:embed="rId2" cstate="print">
            <a:lum contrast="-80000"/>
          </a:blip>
          <a:srcRect/>
          <a:stretch>
            <a:fillRect/>
          </a:stretch>
        </p:blipFill>
        <p:spPr bwMode="auto">
          <a:xfrm>
            <a:off x="-61369" y="0"/>
            <a:ext cx="9205369" cy="6858000"/>
          </a:xfrm>
          <a:prstGeom prst="rect">
            <a:avLst/>
          </a:prstGeom>
          <a:effectLst>
            <a:outerShdw dist="50800" dir="5400000" algn="ctr" rotWithShape="0">
              <a:srgbClr val="000000"/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prstMaterial="powder"/>
        </p:spPr>
      </p:pic>
      <p:sp>
        <p:nvSpPr>
          <p:cNvPr id="6147" name="Szövegdoboz 1"/>
          <p:cNvSpPr txBox="1">
            <a:spLocks noChangeArrowheads="1"/>
          </p:cNvSpPr>
          <p:nvPr/>
        </p:nvSpPr>
        <p:spPr bwMode="auto">
          <a:xfrm>
            <a:off x="268288" y="260350"/>
            <a:ext cx="8875712" cy="649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>
                <a:latin typeface="Bookman Old Style" pitchFamily="18" charset="0"/>
              </a:rPr>
              <a:t>2010. február 12.</a:t>
            </a:r>
          </a:p>
          <a:p>
            <a:pPr algn="ctr"/>
            <a:endParaRPr lang="hu-HU">
              <a:latin typeface="Bookman Old Style" pitchFamily="18" charset="0"/>
            </a:endParaRPr>
          </a:p>
          <a:p>
            <a:pPr algn="ctr"/>
            <a:r>
              <a:rPr lang="hu-HU" sz="2800" b="1">
                <a:solidFill>
                  <a:srgbClr val="FF0000"/>
                </a:solidFill>
                <a:latin typeface="Bookman Old Style" pitchFamily="18" charset="0"/>
              </a:rPr>
              <a:t>Az alapítványi cél megváltoztatásának</a:t>
            </a:r>
          </a:p>
          <a:p>
            <a:pPr algn="ctr"/>
            <a:r>
              <a:rPr lang="hu-HU" sz="2800" b="1">
                <a:solidFill>
                  <a:srgbClr val="FF0000"/>
                </a:solidFill>
                <a:latin typeface="Bookman Old Style" pitchFamily="18" charset="0"/>
              </a:rPr>
              <a:t>sunyi kísérlete</a:t>
            </a:r>
          </a:p>
          <a:p>
            <a:pPr algn="ctr"/>
            <a:endParaRPr lang="hu-HU">
              <a:latin typeface="Bookman Old Style" pitchFamily="18" charset="0"/>
            </a:endParaRPr>
          </a:p>
          <a:p>
            <a:pPr algn="just"/>
            <a:r>
              <a:rPr lang="hu-HU">
                <a:latin typeface="Bookman Old Style" pitchFamily="18" charset="0"/>
              </a:rPr>
              <a:t>„4. </a:t>
            </a:r>
            <a:r>
              <a:rPr lang="hu-HU" u="sng">
                <a:latin typeface="Bookman Old Style" pitchFamily="18" charset="0"/>
              </a:rPr>
              <a:t>Az alapítvány célja:</a:t>
            </a:r>
            <a:r>
              <a:rPr lang="hu-HU">
                <a:latin typeface="Bookman Old Style" pitchFamily="18" charset="0"/>
              </a:rPr>
              <a:t> Az alapítvány alapvetően a kerület, tágabb </a:t>
            </a:r>
          </a:p>
          <a:p>
            <a:pPr algn="just"/>
            <a:r>
              <a:rPr lang="hu-HU">
                <a:latin typeface="Bookman Old Style" pitchFamily="18" charset="0"/>
              </a:rPr>
              <a:t>értelemben a Főváros és agglomerációja dolgozói és azok gyermekei </a:t>
            </a:r>
          </a:p>
          <a:p>
            <a:pPr algn="just"/>
            <a:r>
              <a:rPr lang="hu-HU">
                <a:latin typeface="Bookman Old Style" pitchFamily="18" charset="0"/>
              </a:rPr>
              <a:t>egészséges életmódjának elősegítésére, sportolásának biztosítására, az</a:t>
            </a:r>
          </a:p>
          <a:p>
            <a:pPr algn="just"/>
            <a:r>
              <a:rPr lang="hu-HU">
                <a:latin typeface="Bookman Old Style" pitchFamily="18" charset="0"/>
              </a:rPr>
              <a:t> élsport és diáksport biztosítására jött létre.” </a:t>
            </a:r>
          </a:p>
          <a:p>
            <a:pPr algn="ctr"/>
            <a:r>
              <a:rPr lang="hu-HU">
                <a:latin typeface="Bookman Old Style" pitchFamily="18" charset="0"/>
              </a:rPr>
              <a:t>helyett:</a:t>
            </a:r>
          </a:p>
          <a:p>
            <a:pPr algn="just"/>
            <a:r>
              <a:rPr lang="hu-HU">
                <a:latin typeface="Bookman Old Style" pitchFamily="18" charset="0"/>
              </a:rPr>
              <a:t>„4. </a:t>
            </a:r>
            <a:r>
              <a:rPr lang="hu-HU" u="sng">
                <a:latin typeface="Bookman Old Style" pitchFamily="18" charset="0"/>
              </a:rPr>
              <a:t>Az alapítvány célja:</a:t>
            </a:r>
            <a:r>
              <a:rPr lang="hu-HU">
                <a:latin typeface="Bookman Old Style" pitchFamily="18" charset="0"/>
              </a:rPr>
              <a:t> </a:t>
            </a:r>
            <a:r>
              <a:rPr lang="hu-HU" b="1" i="1">
                <a:latin typeface="Bookman Old Style" pitchFamily="18" charset="0"/>
              </a:rPr>
              <a:t>a használatában, illetve tulajdonában álló</a:t>
            </a:r>
          </a:p>
          <a:p>
            <a:pPr algn="just"/>
            <a:r>
              <a:rPr lang="hu-HU" b="1" i="1">
                <a:latin typeface="Bookman Old Style" pitchFamily="18" charset="0"/>
              </a:rPr>
              <a:t> sportlétesítmények, egyéb helyiségek, bérbeadásából és egyéb</a:t>
            </a:r>
          </a:p>
          <a:p>
            <a:pPr algn="just"/>
            <a:r>
              <a:rPr lang="hu-HU" b="1" i="1">
                <a:latin typeface="Bookman Old Style" pitchFamily="18" charset="0"/>
              </a:rPr>
              <a:t> hasznosításából származó teljes bevétel felhasználásával</a:t>
            </a:r>
            <a:r>
              <a:rPr lang="hu-HU">
                <a:latin typeface="Bookman Old Style" pitchFamily="18" charset="0"/>
              </a:rPr>
              <a:t> alapvetően a</a:t>
            </a:r>
          </a:p>
          <a:p>
            <a:pPr algn="just"/>
            <a:r>
              <a:rPr lang="hu-HU">
                <a:latin typeface="Bookman Old Style" pitchFamily="18" charset="0"/>
              </a:rPr>
              <a:t> kerület, tágabb értelemben a Főváros és agglomerációja dolgozói és azok</a:t>
            </a:r>
          </a:p>
          <a:p>
            <a:pPr algn="just"/>
            <a:r>
              <a:rPr lang="hu-HU">
                <a:latin typeface="Bookman Old Style" pitchFamily="18" charset="0"/>
              </a:rPr>
              <a:t> gyermekei egészséges életmódjának elősegítésére, sportolásának</a:t>
            </a:r>
          </a:p>
          <a:p>
            <a:pPr algn="just"/>
            <a:r>
              <a:rPr lang="hu-HU">
                <a:latin typeface="Bookman Old Style" pitchFamily="18" charset="0"/>
              </a:rPr>
              <a:t> biztosítására, az élsport és diáksport biztosítására jött létre.”</a:t>
            </a:r>
          </a:p>
          <a:p>
            <a:pPr algn="just"/>
            <a:r>
              <a:rPr lang="hu-HU">
                <a:latin typeface="Bookman Old Style" pitchFamily="18" charset="0"/>
              </a:rPr>
              <a:t> </a:t>
            </a:r>
          </a:p>
          <a:p>
            <a:pPr algn="just"/>
            <a:r>
              <a:rPr lang="hu-HU">
                <a:latin typeface="Bookman Old Style" pitchFamily="18" charset="0"/>
              </a:rPr>
              <a:t>„Az alapítvány másodlagosan, céljai elérése érdekében végezhet gazdasági</a:t>
            </a:r>
          </a:p>
          <a:p>
            <a:pPr algn="just"/>
            <a:r>
              <a:rPr lang="hu-HU">
                <a:latin typeface="Bookman Old Style" pitchFamily="18" charset="0"/>
              </a:rPr>
              <a:t> tevékenységet, azonban ezen </a:t>
            </a:r>
            <a:r>
              <a:rPr lang="hu-HU" b="1">
                <a:latin typeface="Bookman Old Style" pitchFamily="18" charset="0"/>
              </a:rPr>
              <a:t>gazdasági tevékenység nem szerepelhet a</a:t>
            </a:r>
          </a:p>
          <a:p>
            <a:pPr algn="just"/>
            <a:r>
              <a:rPr lang="hu-HU" b="1">
                <a:latin typeface="Bookman Old Style" pitchFamily="18" charset="0"/>
              </a:rPr>
              <a:t> célok között</a:t>
            </a:r>
            <a:r>
              <a:rPr lang="hu-HU">
                <a:latin typeface="Bookman Old Style" pitchFamily="18" charset="0"/>
              </a:rPr>
              <a:t>. Ekként nincs helye a cél nyilvántartásban történő</a:t>
            </a:r>
          </a:p>
          <a:p>
            <a:pPr algn="just"/>
            <a:r>
              <a:rPr lang="hu-HU">
                <a:latin typeface="Bookman Old Style" pitchFamily="18" charset="0"/>
              </a:rPr>
              <a:t> módosításának.”</a:t>
            </a:r>
          </a:p>
          <a:p>
            <a:endParaRPr lang="hu-H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nemethsz\Asztal\531.jpg"/>
          <p:cNvPicPr>
            <a:picLocks noChangeAspect="1" noChangeArrowheads="1"/>
          </p:cNvPicPr>
          <p:nvPr/>
        </p:nvPicPr>
        <p:blipFill>
          <a:blip r:embed="rId2" cstate="print">
            <a:lum contrast="-80000"/>
          </a:blip>
          <a:srcRect/>
          <a:stretch>
            <a:fillRect/>
          </a:stretch>
        </p:blipFill>
        <p:spPr bwMode="auto">
          <a:xfrm>
            <a:off x="-61369" y="0"/>
            <a:ext cx="9205369" cy="6858000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powder"/>
        </p:spPr>
      </p:pic>
      <p:sp>
        <p:nvSpPr>
          <p:cNvPr id="7171" name="Szövegdoboz 1"/>
          <p:cNvSpPr txBox="1">
            <a:spLocks noChangeArrowheads="1"/>
          </p:cNvSpPr>
          <p:nvPr/>
        </p:nvSpPr>
        <p:spPr bwMode="auto">
          <a:xfrm>
            <a:off x="0" y="87313"/>
            <a:ext cx="8756650" cy="677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hu-HU">
                <a:latin typeface="Bookman Old Style" pitchFamily="18" charset="0"/>
              </a:rPr>
              <a:t>2010. április 9.</a:t>
            </a:r>
          </a:p>
          <a:p>
            <a:pPr algn="just"/>
            <a:r>
              <a:rPr lang="hu-HU">
                <a:latin typeface="Bookman Old Style" pitchFamily="18" charset="0"/>
              </a:rPr>
              <a:t> </a:t>
            </a:r>
          </a:p>
          <a:p>
            <a:pPr algn="just"/>
            <a:endParaRPr lang="hu-HU">
              <a:latin typeface="Bookman Old Style" pitchFamily="18" charset="0"/>
            </a:endParaRPr>
          </a:p>
          <a:p>
            <a:pPr algn="just"/>
            <a:r>
              <a:rPr lang="hu-HU" sz="2800" b="1">
                <a:solidFill>
                  <a:srgbClr val="FF0000"/>
                </a:solidFill>
                <a:latin typeface="Bookman Old Style" pitchFamily="18" charset="0"/>
              </a:rPr>
              <a:t>Az „INDOTEK-polip”,</a:t>
            </a:r>
          </a:p>
          <a:p>
            <a:pPr algn="just"/>
            <a:r>
              <a:rPr lang="hu-HU" sz="2800" b="1">
                <a:solidFill>
                  <a:srgbClr val="FF0000"/>
                </a:solidFill>
                <a:latin typeface="Bookman Old Style" pitchFamily="18" charset="0"/>
              </a:rPr>
              <a:t>mint törvénytelen összefonódás</a:t>
            </a:r>
            <a:endParaRPr lang="hu-HU" sz="2800">
              <a:solidFill>
                <a:srgbClr val="FF0000"/>
              </a:solidFill>
              <a:latin typeface="Bookman Old Style" pitchFamily="18" charset="0"/>
            </a:endParaRPr>
          </a:p>
          <a:p>
            <a:pPr algn="just"/>
            <a:r>
              <a:rPr lang="hu-HU">
                <a:latin typeface="Bookman Old Style" pitchFamily="18" charset="0"/>
              </a:rPr>
              <a:t> </a:t>
            </a:r>
          </a:p>
          <a:p>
            <a:pPr algn="just"/>
            <a:r>
              <a:rPr lang="hu-HU" b="1">
                <a:latin typeface="Bookman Old Style" pitchFamily="18" charset="0"/>
              </a:rPr>
              <a:t>Ptk. 74/C § (3)</a:t>
            </a:r>
            <a:endParaRPr lang="hu-HU">
              <a:latin typeface="Bookman Old Style" pitchFamily="18" charset="0"/>
            </a:endParaRPr>
          </a:p>
          <a:p>
            <a:pPr algn="just"/>
            <a:r>
              <a:rPr lang="hu-HU">
                <a:latin typeface="Bookman Old Style" pitchFamily="18" charset="0"/>
              </a:rPr>
              <a:t> </a:t>
            </a:r>
          </a:p>
          <a:p>
            <a:pPr algn="just"/>
            <a:r>
              <a:rPr lang="hu-HU">
                <a:latin typeface="Bookman Old Style" pitchFamily="18" charset="0"/>
              </a:rPr>
              <a:t>A Csepel SC Alapítvány </a:t>
            </a:r>
            <a:r>
              <a:rPr lang="hu-HU" i="1" u="sng">
                <a:latin typeface="Bookman Old Style" pitchFamily="18" charset="0"/>
              </a:rPr>
              <a:t>kuratóriumának</a:t>
            </a:r>
            <a:r>
              <a:rPr lang="hu-HU">
                <a:latin typeface="Bookman Old Style" pitchFamily="18" charset="0"/>
              </a:rPr>
              <a:t> (kezelő szervének) jelenlegi tagjai: </a:t>
            </a:r>
          </a:p>
          <a:p>
            <a:pPr algn="just"/>
            <a:endParaRPr lang="hu-HU">
              <a:latin typeface="Bookman Old Style" pitchFamily="18" charset="0"/>
            </a:endParaRPr>
          </a:p>
          <a:p>
            <a:pPr algn="just"/>
            <a:r>
              <a:rPr lang="hu-HU" b="1" i="1">
                <a:latin typeface="Bookman Old Style" pitchFamily="18" charset="0"/>
              </a:rPr>
              <a:t>Szeles Béla </a:t>
            </a:r>
            <a:r>
              <a:rPr lang="hu-HU">
                <a:latin typeface="Bookman Old Style" pitchFamily="18" charset="0"/>
              </a:rPr>
              <a:t>elnök</a:t>
            </a:r>
          </a:p>
          <a:p>
            <a:pPr algn="just"/>
            <a:r>
              <a:rPr lang="hu-HU" b="1" i="1">
                <a:latin typeface="Bookman Old Style" pitchFamily="18" charset="0"/>
              </a:rPr>
              <a:t>Jellinek Dániel</a:t>
            </a:r>
            <a:endParaRPr lang="hu-HU">
              <a:latin typeface="Bookman Old Style" pitchFamily="18" charset="0"/>
            </a:endParaRPr>
          </a:p>
          <a:p>
            <a:pPr algn="just"/>
            <a:r>
              <a:rPr lang="hu-HU" b="1" i="1">
                <a:latin typeface="Bookman Old Style" pitchFamily="18" charset="0"/>
              </a:rPr>
              <a:t>Fata Cecília</a:t>
            </a:r>
            <a:endParaRPr lang="hu-HU">
              <a:latin typeface="Bookman Old Style" pitchFamily="18" charset="0"/>
            </a:endParaRPr>
          </a:p>
          <a:p>
            <a:pPr algn="just"/>
            <a:r>
              <a:rPr lang="hu-HU" b="1" i="1">
                <a:latin typeface="Bookman Old Style" pitchFamily="18" charset="0"/>
              </a:rPr>
              <a:t>Titkos Alexandra</a:t>
            </a:r>
            <a:endParaRPr lang="hu-HU">
              <a:latin typeface="Bookman Old Style" pitchFamily="18" charset="0"/>
            </a:endParaRPr>
          </a:p>
          <a:p>
            <a:pPr algn="just"/>
            <a:r>
              <a:rPr lang="hu-HU">
                <a:latin typeface="Bookman Old Style" pitchFamily="18" charset="0"/>
              </a:rPr>
              <a:t>Fazekas Csaba</a:t>
            </a:r>
          </a:p>
          <a:p>
            <a:pPr algn="just"/>
            <a:r>
              <a:rPr lang="hu-HU">
                <a:latin typeface="Bookman Old Style" pitchFamily="18" charset="0"/>
              </a:rPr>
              <a:t> </a:t>
            </a:r>
          </a:p>
          <a:p>
            <a:pPr algn="just"/>
            <a:r>
              <a:rPr lang="hu-HU">
                <a:latin typeface="Bookman Old Style" pitchFamily="18" charset="0"/>
              </a:rPr>
              <a:t>Az 5 főből </a:t>
            </a:r>
            <a:r>
              <a:rPr lang="hu-HU" b="1" i="1">
                <a:latin typeface="Bookman Old Style" pitchFamily="18" charset="0"/>
              </a:rPr>
              <a:t>4-en</a:t>
            </a:r>
            <a:r>
              <a:rPr lang="hu-HU">
                <a:latin typeface="Bookman Old Style" pitchFamily="18" charset="0"/>
              </a:rPr>
              <a:t> az </a:t>
            </a:r>
            <a:r>
              <a:rPr lang="hu-HU" b="1">
                <a:latin typeface="Bookman Old Style" pitchFamily="18" charset="0"/>
              </a:rPr>
              <a:t>„INDOTEK-polip” </a:t>
            </a:r>
            <a:r>
              <a:rPr lang="hu-HU">
                <a:latin typeface="Bookman Old Style" pitchFamily="18" charset="0"/>
              </a:rPr>
              <a:t>több gazdasági társaságánál </a:t>
            </a:r>
          </a:p>
          <a:p>
            <a:pPr algn="just"/>
            <a:r>
              <a:rPr lang="hu-HU">
                <a:latin typeface="Bookman Old Style" pitchFamily="18" charset="0"/>
              </a:rPr>
              <a:t>tulajdonosok és/vagy cégjegyzésre jogosultak</a:t>
            </a:r>
          </a:p>
          <a:p>
            <a:pPr algn="just"/>
            <a:r>
              <a:rPr lang="hu-HU">
                <a:latin typeface="Bookman Old Style" pitchFamily="18" charset="0"/>
              </a:rPr>
              <a:t>és /vagy felügyelő bizottsági tagok (voltak). </a:t>
            </a:r>
          </a:p>
          <a:p>
            <a:pPr algn="just"/>
            <a:r>
              <a:rPr lang="hu-HU">
                <a:latin typeface="Bookman Old Style" pitchFamily="18" charset="0"/>
              </a:rPr>
              <a:t> </a:t>
            </a:r>
          </a:p>
          <a:p>
            <a:pPr algn="just"/>
            <a:r>
              <a:rPr lang="hu-HU">
                <a:latin typeface="Bookman Old Style" pitchFamily="18" charset="0"/>
              </a:rPr>
              <a:t>Az </a:t>
            </a:r>
            <a:r>
              <a:rPr lang="hu-HU" i="1" u="sng">
                <a:latin typeface="Bookman Old Style" pitchFamily="18" charset="0"/>
              </a:rPr>
              <a:t>alapítói jogokat</a:t>
            </a:r>
            <a:r>
              <a:rPr lang="hu-HU">
                <a:latin typeface="Bookman Old Style" pitchFamily="18" charset="0"/>
              </a:rPr>
              <a:t> bitorló Cs.sziget-Invest Kft. is az </a:t>
            </a:r>
            <a:r>
              <a:rPr lang="hu-HU" b="1">
                <a:latin typeface="Bookman Old Style" pitchFamily="18" charset="0"/>
              </a:rPr>
              <a:t>„INDOTEK-polip” </a:t>
            </a:r>
            <a:r>
              <a:rPr lang="hu-HU">
                <a:latin typeface="Bookman Old Style" pitchFamily="18" charset="0"/>
              </a:rPr>
              <a:t>tagja.</a:t>
            </a:r>
          </a:p>
          <a:p>
            <a:pPr algn="just"/>
            <a:r>
              <a:rPr lang="hu-HU">
                <a:latin typeface="Bookman Old Style" pitchFamily="18" charset="0"/>
              </a:rPr>
              <a:t> </a:t>
            </a:r>
          </a:p>
          <a:p>
            <a:pPr algn="just"/>
            <a:endParaRPr lang="hu-HU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nemethsz\Asztal\531.jpg"/>
          <p:cNvPicPr>
            <a:picLocks noChangeAspect="1" noChangeArrowheads="1"/>
          </p:cNvPicPr>
          <p:nvPr/>
        </p:nvPicPr>
        <p:blipFill>
          <a:blip r:embed="rId2" cstate="print">
            <a:lum contrast="-80000"/>
          </a:blip>
          <a:srcRect/>
          <a:stretch>
            <a:fillRect/>
          </a:stretch>
        </p:blipFill>
        <p:spPr bwMode="auto">
          <a:xfrm>
            <a:off x="-61369" y="0"/>
            <a:ext cx="9205369" cy="6858000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powder"/>
        </p:spPr>
      </p:pic>
      <p:sp>
        <p:nvSpPr>
          <p:cNvPr id="8195" name="Szövegdoboz 1"/>
          <p:cNvSpPr txBox="1">
            <a:spLocks noChangeArrowheads="1"/>
          </p:cNvSpPr>
          <p:nvPr/>
        </p:nvSpPr>
        <p:spPr bwMode="auto">
          <a:xfrm>
            <a:off x="323850" y="836613"/>
            <a:ext cx="8450263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800" b="1">
                <a:solidFill>
                  <a:srgbClr val="FF0000"/>
                </a:solidFill>
                <a:latin typeface="Bookman Old Style" pitchFamily="18" charset="0"/>
              </a:rPr>
              <a:t>Az „INDOTEK-polip”,</a:t>
            </a:r>
          </a:p>
          <a:p>
            <a:r>
              <a:rPr lang="hu-HU" sz="2800" b="1">
                <a:solidFill>
                  <a:srgbClr val="FF0000"/>
                </a:solidFill>
                <a:latin typeface="Bookman Old Style" pitchFamily="18" charset="0"/>
              </a:rPr>
              <a:t>mint törvénytelen összefonódás</a:t>
            </a:r>
            <a:endParaRPr lang="hu-HU" sz="2800">
              <a:solidFill>
                <a:srgbClr val="FF0000"/>
              </a:solidFill>
              <a:latin typeface="Bookman Old Style" pitchFamily="18" charset="0"/>
            </a:endParaRPr>
          </a:p>
          <a:p>
            <a:r>
              <a:rPr lang="hu-HU" sz="2400">
                <a:solidFill>
                  <a:srgbClr val="FF0000"/>
                </a:solidFill>
                <a:latin typeface="Bookman Old Style" pitchFamily="18" charset="0"/>
              </a:rPr>
              <a:t> </a:t>
            </a:r>
          </a:p>
          <a:p>
            <a:endParaRPr lang="hu-HU" sz="2400">
              <a:solidFill>
                <a:srgbClr val="FF0000"/>
              </a:solidFill>
              <a:latin typeface="Bookman Old Style" pitchFamily="18" charset="0"/>
            </a:endParaRPr>
          </a:p>
          <a:p>
            <a:r>
              <a:rPr lang="hu-HU" sz="2000">
                <a:latin typeface="Bookman Old Style" pitchFamily="18" charset="0"/>
              </a:rPr>
              <a:t>A </a:t>
            </a:r>
            <a:r>
              <a:rPr lang="hu-HU" sz="2000" b="1">
                <a:latin typeface="Bookman Old Style" pitchFamily="18" charset="0"/>
              </a:rPr>
              <a:t>Cs.sziget-Invest Kft. </a:t>
            </a:r>
            <a:r>
              <a:rPr lang="hu-HU" sz="2000">
                <a:latin typeface="Bookman Old Style" pitchFamily="18" charset="0"/>
              </a:rPr>
              <a:t>jelenlegi off shore, fifty-fifty tulajdonosai:</a:t>
            </a:r>
          </a:p>
          <a:p>
            <a:r>
              <a:rPr lang="hu-HU" sz="2000">
                <a:latin typeface="Bookman Old Style" pitchFamily="18" charset="0"/>
              </a:rPr>
              <a:t> </a:t>
            </a:r>
          </a:p>
          <a:p>
            <a:r>
              <a:rPr lang="hu-HU" sz="2400" b="1">
                <a:latin typeface="Bookman Old Style" pitchFamily="18" charset="0"/>
              </a:rPr>
              <a:t>YUMANO PROPERITIES LTD</a:t>
            </a:r>
            <a:endParaRPr lang="hu-HU" sz="2400">
              <a:latin typeface="Bookman Old Style" pitchFamily="18" charset="0"/>
            </a:endParaRPr>
          </a:p>
          <a:p>
            <a:r>
              <a:rPr lang="hu-HU">
                <a:latin typeface="Bookman Old Style" pitchFamily="18" charset="0"/>
              </a:rPr>
              <a:t>Bejegyezve: Belize City, </a:t>
            </a:r>
            <a:r>
              <a:rPr lang="hu-HU" b="1">
                <a:latin typeface="Bookman Old Style" pitchFamily="18" charset="0"/>
              </a:rPr>
              <a:t>Belize</a:t>
            </a:r>
            <a:endParaRPr lang="hu-HU">
              <a:latin typeface="Bookman Old Style" pitchFamily="18" charset="0"/>
            </a:endParaRPr>
          </a:p>
          <a:p>
            <a:r>
              <a:rPr lang="hu-HU">
                <a:latin typeface="Bookman Old Style" pitchFamily="18" charset="0"/>
              </a:rPr>
              <a:t> </a:t>
            </a:r>
          </a:p>
          <a:p>
            <a:r>
              <a:rPr lang="hu-HU" sz="2400" b="1">
                <a:latin typeface="Bookman Old Style" pitchFamily="18" charset="0"/>
              </a:rPr>
              <a:t>BOHEMIAN REAL ESTATE I: LLC</a:t>
            </a:r>
            <a:endParaRPr lang="hu-HU" sz="2400">
              <a:latin typeface="Bookman Old Style" pitchFamily="18" charset="0"/>
            </a:endParaRPr>
          </a:p>
          <a:p>
            <a:r>
              <a:rPr lang="hu-HU">
                <a:latin typeface="Bookman Old Style" pitchFamily="18" charset="0"/>
              </a:rPr>
              <a:t>Bejegyezve: Fort Collins, Colorado, </a:t>
            </a:r>
            <a:r>
              <a:rPr lang="hu-HU" b="1">
                <a:latin typeface="Bookman Old Style" pitchFamily="18" charset="0"/>
              </a:rPr>
              <a:t>USA</a:t>
            </a:r>
            <a:endParaRPr lang="hu-HU">
              <a:latin typeface="Bookman Old Style" pitchFamily="18" charset="0"/>
            </a:endParaRPr>
          </a:p>
          <a:p>
            <a:r>
              <a:rPr lang="hu-HU">
                <a:latin typeface="Bookman Old Style" pitchFamily="18" charset="0"/>
              </a:rPr>
              <a:t>Hatályos: 2009. szeptember 9.</a:t>
            </a:r>
          </a:p>
          <a:p>
            <a:r>
              <a:rPr lang="hu-HU">
                <a:latin typeface="Bookman Old Style" pitchFamily="18" charset="0"/>
              </a:rPr>
              <a:t>Kézbesítési megbízott: </a:t>
            </a:r>
            <a:r>
              <a:rPr lang="hu-HU" sz="2400" b="1" i="1">
                <a:latin typeface="Bookman Old Style" pitchFamily="18" charset="0"/>
              </a:rPr>
              <a:t>Jellinek Dániel</a:t>
            </a:r>
            <a:endParaRPr lang="hu-HU" sz="2400">
              <a:latin typeface="Bookman Old Style" pitchFamily="18" charset="0"/>
            </a:endParaRPr>
          </a:p>
          <a:p>
            <a:endParaRPr lang="hu-H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nemethsz\Asztal\531.jpg"/>
          <p:cNvPicPr>
            <a:picLocks noChangeAspect="1" noChangeArrowheads="1"/>
          </p:cNvPicPr>
          <p:nvPr/>
        </p:nvPicPr>
        <p:blipFill>
          <a:blip r:embed="rId2" cstate="print">
            <a:lum contrast="-80000"/>
          </a:blip>
          <a:srcRect/>
          <a:stretch>
            <a:fillRect/>
          </a:stretch>
        </p:blipFill>
        <p:spPr bwMode="auto">
          <a:xfrm>
            <a:off x="-61369" y="0"/>
            <a:ext cx="9205369" cy="6858000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powder"/>
        </p:spPr>
      </p:pic>
      <p:sp>
        <p:nvSpPr>
          <p:cNvPr id="9219" name="Szövegdoboz 2"/>
          <p:cNvSpPr txBox="1">
            <a:spLocks noChangeArrowheads="1"/>
          </p:cNvSpPr>
          <p:nvPr/>
        </p:nvSpPr>
        <p:spPr bwMode="auto">
          <a:xfrm>
            <a:off x="196850" y="476250"/>
            <a:ext cx="8985250" cy="541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dirty="0">
                <a:latin typeface="Bookman Old Style" pitchFamily="18" charset="0"/>
              </a:rPr>
              <a:t>2011. f</a:t>
            </a:r>
            <a:r>
              <a:rPr lang="hu-HU" dirty="0" smtClean="0">
                <a:latin typeface="Bookman Old Style" pitchFamily="18" charset="0"/>
              </a:rPr>
              <a:t>ebruár 01.</a:t>
            </a:r>
            <a:endParaRPr lang="hu-HU" dirty="0">
              <a:latin typeface="Bookman Old Style" pitchFamily="18" charset="0"/>
            </a:endParaRPr>
          </a:p>
          <a:p>
            <a:r>
              <a:rPr lang="hu-HU" dirty="0">
                <a:latin typeface="Bookman Old Style" pitchFamily="18" charset="0"/>
              </a:rPr>
              <a:t> </a:t>
            </a:r>
          </a:p>
          <a:p>
            <a:endParaRPr lang="hu-HU" dirty="0">
              <a:latin typeface="Bookman Old Style" pitchFamily="18" charset="0"/>
            </a:endParaRPr>
          </a:p>
          <a:p>
            <a:r>
              <a:rPr lang="hu-HU" sz="2800" b="1" dirty="0">
                <a:solidFill>
                  <a:srgbClr val="FF0000"/>
                </a:solidFill>
                <a:latin typeface="Bookman Old Style" pitchFamily="18" charset="0"/>
              </a:rPr>
              <a:t>Átfogó ügyészi vizsgálat kezdeményezése</a:t>
            </a:r>
            <a:endParaRPr lang="hu-HU" sz="2800" dirty="0">
              <a:solidFill>
                <a:srgbClr val="FF0000"/>
              </a:solidFill>
              <a:latin typeface="Bookman Old Style" pitchFamily="18" charset="0"/>
            </a:endParaRPr>
          </a:p>
          <a:p>
            <a:r>
              <a:rPr lang="hu-HU" b="1" dirty="0">
                <a:latin typeface="Bookman Old Style" pitchFamily="18" charset="0"/>
              </a:rPr>
              <a:t> </a:t>
            </a:r>
          </a:p>
          <a:p>
            <a:endParaRPr lang="hu-HU" dirty="0">
              <a:latin typeface="Bookman Old Style" pitchFamily="18" charset="0"/>
            </a:endParaRPr>
          </a:p>
          <a:p>
            <a:r>
              <a:rPr lang="hu-HU" b="1" dirty="0">
                <a:latin typeface="Bookman Old Style" pitchFamily="18" charset="0"/>
              </a:rPr>
              <a:t>1. Az „</a:t>
            </a:r>
            <a:r>
              <a:rPr lang="hu-HU" b="1" dirty="0" err="1">
                <a:latin typeface="Bookman Old Style" pitchFamily="18" charset="0"/>
              </a:rPr>
              <a:t>INDOTEK-polip</a:t>
            </a:r>
            <a:r>
              <a:rPr lang="hu-HU" b="1" dirty="0">
                <a:latin typeface="Bookman Old Style" pitchFamily="18" charset="0"/>
              </a:rPr>
              <a:t>” 8 millió Eurós titkos kölcsönszerződése</a:t>
            </a:r>
            <a:endParaRPr lang="hu-HU" dirty="0">
              <a:latin typeface="Bookman Old Style" pitchFamily="18" charset="0"/>
            </a:endParaRPr>
          </a:p>
          <a:p>
            <a:r>
              <a:rPr lang="hu-HU" b="1" dirty="0">
                <a:latin typeface="Bookman Old Style" pitchFamily="18" charset="0"/>
              </a:rPr>
              <a:t>2. az „</a:t>
            </a:r>
            <a:r>
              <a:rPr lang="hu-HU" b="1" dirty="0" err="1">
                <a:latin typeface="Bookman Old Style" pitchFamily="18" charset="0"/>
              </a:rPr>
              <a:t>INDOTEK-polip</a:t>
            </a:r>
            <a:r>
              <a:rPr lang="hu-HU" b="1" dirty="0">
                <a:latin typeface="Bookman Old Style" pitchFamily="18" charset="0"/>
              </a:rPr>
              <a:t>”, mint törvénytelen összefonódás</a:t>
            </a:r>
            <a:endParaRPr lang="hu-HU" dirty="0">
              <a:latin typeface="Bookman Old Style" pitchFamily="18" charset="0"/>
            </a:endParaRPr>
          </a:p>
          <a:p>
            <a:r>
              <a:rPr lang="hu-HU" b="1" dirty="0">
                <a:latin typeface="Bookman Old Style" pitchFamily="18" charset="0"/>
              </a:rPr>
              <a:t>3. az alapítványi cél megváltoztatásának sunyi kísérlete </a:t>
            </a:r>
            <a:r>
              <a:rPr lang="hu-HU" dirty="0">
                <a:latin typeface="Bookman Old Style" pitchFamily="18" charset="0"/>
              </a:rPr>
              <a:t>miatt</a:t>
            </a:r>
          </a:p>
          <a:p>
            <a:r>
              <a:rPr lang="hu-HU" b="1" dirty="0">
                <a:latin typeface="Bookman Old Style" pitchFamily="18" charset="0"/>
              </a:rPr>
              <a:t> </a:t>
            </a:r>
            <a:endParaRPr lang="hu-HU" dirty="0">
              <a:latin typeface="Bookman Old Style" pitchFamily="18" charset="0"/>
            </a:endParaRPr>
          </a:p>
          <a:p>
            <a:r>
              <a:rPr lang="hu-HU" b="1" dirty="0">
                <a:latin typeface="Bookman Old Style" pitchFamily="18" charset="0"/>
              </a:rPr>
              <a:t> </a:t>
            </a:r>
            <a:endParaRPr lang="hu-HU" dirty="0">
              <a:latin typeface="Bookman Old Style" pitchFamily="18" charset="0"/>
            </a:endParaRPr>
          </a:p>
          <a:p>
            <a:r>
              <a:rPr lang="hu-HU" dirty="0">
                <a:latin typeface="Bookman Old Style" pitchFamily="18" charset="0"/>
              </a:rPr>
              <a:t>Budapest-Csepel Önkormányzata, mint a kerület sportjáért felelős szervezet, </a:t>
            </a:r>
          </a:p>
          <a:p>
            <a:r>
              <a:rPr lang="hu-HU" dirty="0">
                <a:latin typeface="Bookman Old Style" pitchFamily="18" charset="0"/>
              </a:rPr>
              <a:t>a </a:t>
            </a:r>
            <a:r>
              <a:rPr lang="hu-HU" sz="2400" b="1" dirty="0">
                <a:latin typeface="Bookman Old Style" pitchFamily="18" charset="0"/>
              </a:rPr>
              <a:t>Ptk. 74/F §</a:t>
            </a:r>
            <a:r>
              <a:rPr lang="hu-HU" sz="2400" b="1" dirty="0" err="1">
                <a:latin typeface="Bookman Old Style" pitchFamily="18" charset="0"/>
              </a:rPr>
              <a:t>-a</a:t>
            </a:r>
            <a:r>
              <a:rPr lang="hu-HU" sz="2400" b="1" dirty="0">
                <a:latin typeface="Bookman Old Style" pitchFamily="18" charset="0"/>
              </a:rPr>
              <a:t> és az Ügyészségi tv. 13. §- alapján</a:t>
            </a:r>
            <a:r>
              <a:rPr lang="hu-HU" dirty="0">
                <a:latin typeface="Bookman Old Style" pitchFamily="18" charset="0"/>
              </a:rPr>
              <a:t>, </a:t>
            </a:r>
          </a:p>
          <a:p>
            <a:r>
              <a:rPr lang="hu-HU" dirty="0">
                <a:latin typeface="Bookman Old Style" pitchFamily="18" charset="0"/>
              </a:rPr>
              <a:t>a mai napon kezdeményezi </a:t>
            </a:r>
          </a:p>
          <a:p>
            <a:r>
              <a:rPr lang="hu-HU" sz="2400" b="1" dirty="0">
                <a:latin typeface="Bookman Old Style" pitchFamily="18" charset="0"/>
              </a:rPr>
              <a:t>a Legfőbb Ügyésznél</a:t>
            </a:r>
          </a:p>
          <a:p>
            <a:r>
              <a:rPr lang="hu-HU" dirty="0">
                <a:latin typeface="Bookman Old Style" pitchFamily="18" charset="0"/>
              </a:rPr>
              <a:t>a Csepel Sport Club Alapítvány</a:t>
            </a:r>
          </a:p>
          <a:p>
            <a:r>
              <a:rPr lang="hu-HU" dirty="0">
                <a:latin typeface="Bookman Old Style" pitchFamily="18" charset="0"/>
              </a:rPr>
              <a:t>működésének és gazdálkodásának teljes és átfogó vizsgálatát.</a:t>
            </a:r>
          </a:p>
          <a:p>
            <a:endParaRPr lang="hu-H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nemethsz\Asztal\531.jpg"/>
          <p:cNvPicPr>
            <a:picLocks noChangeAspect="1" noChangeArrowheads="1"/>
          </p:cNvPicPr>
          <p:nvPr/>
        </p:nvPicPr>
        <p:blipFill>
          <a:blip r:embed="rId2" cstate="print">
            <a:lum contrast="-80000"/>
          </a:blip>
          <a:srcRect/>
          <a:stretch>
            <a:fillRect/>
          </a:stretch>
        </p:blipFill>
        <p:spPr bwMode="auto">
          <a:xfrm>
            <a:off x="-61369" y="0"/>
            <a:ext cx="9205369" cy="6858000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powder"/>
        </p:spPr>
      </p:pic>
      <p:sp>
        <p:nvSpPr>
          <p:cNvPr id="9219" name="Szövegdoboz 2"/>
          <p:cNvSpPr txBox="1">
            <a:spLocks noChangeArrowheads="1"/>
          </p:cNvSpPr>
          <p:nvPr/>
        </p:nvSpPr>
        <p:spPr bwMode="auto">
          <a:xfrm>
            <a:off x="196851" y="476250"/>
            <a:ext cx="8479606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u-HU" dirty="0" smtClean="0">
                <a:latin typeface="Bookman Old Style" pitchFamily="18" charset="0"/>
              </a:rPr>
              <a:t>2011. június 01.</a:t>
            </a:r>
          </a:p>
          <a:p>
            <a:r>
              <a:rPr lang="hu-HU" dirty="0" smtClean="0">
                <a:latin typeface="Bookman Old Style" pitchFamily="18" charset="0"/>
              </a:rPr>
              <a:t> </a:t>
            </a:r>
          </a:p>
          <a:p>
            <a:r>
              <a:rPr lang="hu-HU" sz="2800" b="1" dirty="0" smtClean="0">
                <a:solidFill>
                  <a:srgbClr val="FF0000"/>
                </a:solidFill>
                <a:latin typeface="Bookman Old Style" pitchFamily="18" charset="0"/>
              </a:rPr>
              <a:t>Feljelentés</a:t>
            </a:r>
            <a:endParaRPr lang="hu-HU" sz="2800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r>
              <a:rPr lang="hu-HU" b="1" dirty="0" smtClean="0">
                <a:latin typeface="Bookman Old Style" pitchFamily="18" charset="0"/>
              </a:rPr>
              <a:t>  </a:t>
            </a:r>
            <a:endParaRPr lang="hu-HU" dirty="0" smtClean="0">
              <a:latin typeface="Bookman Old Style" pitchFamily="18" charset="0"/>
            </a:endParaRPr>
          </a:p>
          <a:p>
            <a:r>
              <a:rPr lang="hu-HU" dirty="0" smtClean="0">
                <a:latin typeface="Bookman Old Style" pitchFamily="18" charset="0"/>
              </a:rPr>
              <a:t>Budapest XXI. Kerület Csepel Önkormányzata, mint a kerület sportjáért felelős szervezet nevében, a</a:t>
            </a:r>
          </a:p>
          <a:p>
            <a:endParaRPr lang="hu-HU" dirty="0" smtClean="0">
              <a:latin typeface="Bookman Old Style" pitchFamily="18" charset="0"/>
            </a:endParaRPr>
          </a:p>
          <a:p>
            <a:r>
              <a:rPr lang="hu-HU" sz="2400" b="1" dirty="0" smtClean="0">
                <a:latin typeface="Bookman Old Style" pitchFamily="18" charset="0"/>
              </a:rPr>
              <a:t>Btk. 317.§ (1) bekezdése szerinti sikkasztás és</a:t>
            </a:r>
          </a:p>
          <a:p>
            <a:r>
              <a:rPr lang="hu-HU" sz="2400" b="1" dirty="0" smtClean="0">
                <a:latin typeface="Bookman Old Style" pitchFamily="18" charset="0"/>
              </a:rPr>
              <a:t>a 319.§ (1) bekezdésébe ütköző hűtlen kezelés</a:t>
            </a:r>
          </a:p>
          <a:p>
            <a:r>
              <a:rPr lang="hu-HU" sz="2400" b="1" dirty="0" smtClean="0">
                <a:latin typeface="Bookman Old Style" pitchFamily="18" charset="0"/>
              </a:rPr>
              <a:t>bűntettének gyanúja - alapján, ismeretlen tettes(</a:t>
            </a:r>
            <a:r>
              <a:rPr lang="hu-HU" sz="2400" b="1" dirty="0" err="1" smtClean="0">
                <a:latin typeface="Bookman Old Style" pitchFamily="18" charset="0"/>
              </a:rPr>
              <a:t>ek</a:t>
            </a:r>
            <a:r>
              <a:rPr lang="hu-HU" sz="2400" b="1" dirty="0" smtClean="0">
                <a:latin typeface="Bookman Old Style" pitchFamily="18" charset="0"/>
              </a:rPr>
              <a:t>)</a:t>
            </a:r>
          </a:p>
          <a:p>
            <a:endParaRPr lang="hu-HU" dirty="0" smtClean="0">
              <a:latin typeface="Bookman Old Style" pitchFamily="18" charset="0"/>
            </a:endParaRPr>
          </a:p>
          <a:p>
            <a:r>
              <a:rPr lang="hu-HU" dirty="0" smtClean="0">
                <a:latin typeface="Bookman Old Style" pitchFamily="18" charset="0"/>
              </a:rPr>
              <a:t>a mai napon feljelentést teszek</a:t>
            </a:r>
          </a:p>
          <a:p>
            <a:r>
              <a:rPr lang="hu-HU" sz="2400" b="1" dirty="0" smtClean="0">
                <a:latin typeface="Bookman Old Style" pitchFamily="18" charset="0"/>
              </a:rPr>
              <a:t>a Legfőbb Ügyésznél</a:t>
            </a:r>
          </a:p>
          <a:p>
            <a:r>
              <a:rPr lang="hu-HU" dirty="0" smtClean="0">
                <a:latin typeface="Bookman Old Style" pitchFamily="18" charset="0"/>
              </a:rPr>
              <a:t>a Csepel SC Alapítványnál történt 8 millió Eurós hitelfelvétellel kapcsolatban.</a:t>
            </a:r>
            <a:endParaRPr lang="hu-HU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114</Words>
  <Application>Microsoft Office PowerPoint</Application>
  <PresentationFormat>Diavetítés a képernyőre (4:3 oldalarány)</PresentationFormat>
  <Paragraphs>144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Office-téma</vt:lpstr>
      <vt:lpstr>1. dia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</vt:vector>
  </TitlesOfParts>
  <Company>POHI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 </dc:creator>
  <cp:lastModifiedBy> </cp:lastModifiedBy>
  <cp:revision>12</cp:revision>
  <dcterms:created xsi:type="dcterms:W3CDTF">2011-01-26T16:49:10Z</dcterms:created>
  <dcterms:modified xsi:type="dcterms:W3CDTF">2011-06-01T07:07:01Z</dcterms:modified>
</cp:coreProperties>
</file>